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62" r:id="rId4"/>
    <p:sldId id="259" r:id="rId5"/>
    <p:sldId id="266" r:id="rId6"/>
    <p:sldId id="263" r:id="rId7"/>
    <p:sldId id="267" r:id="rId8"/>
    <p:sldId id="260" r:id="rId9"/>
    <p:sldId id="264" r:id="rId10"/>
    <p:sldId id="268" r:id="rId11"/>
    <p:sldId id="269" r:id="rId12"/>
    <p:sldId id="270" r:id="rId13"/>
    <p:sldId id="261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D3F7A5-39F1-429F-BD89-993CF9353412}" type="datetimeFigureOut">
              <a:rPr lang="es-MX" smtClean="0"/>
              <a:t>22/12/2023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730BE-7268-46A8-B076-5AFC4F2E1F0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5504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BB87A-30BD-423C-9BC4-023E8237BB2D}" type="datetime1">
              <a:rPr lang="es-MX" smtClean="0"/>
              <a:t>22/12/2023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BF99094C-7720-4CB6-8383-228CB16FD6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4258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413FE-2D35-4D6C-8433-86902FAE8032}" type="datetime1">
              <a:rPr lang="es-MX" smtClean="0"/>
              <a:t>22/12/2023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BF99094C-7720-4CB6-8383-228CB16FD6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6286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C4D24-5D6A-4371-A4D9-812D8807084F}" type="datetime1">
              <a:rPr lang="es-MX" smtClean="0"/>
              <a:t>22/12/2023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BF99094C-7720-4CB6-8383-228CB16FD6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4196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6D096-F825-4DAE-BC65-56F7963127B4}" type="datetime1">
              <a:rPr lang="es-MX" smtClean="0"/>
              <a:t>22/12/2023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F99094C-7720-4CB6-8383-228CB16FD640}" type="slidenum">
              <a:rPr lang="es-MX" smtClean="0"/>
              <a:t>‹Nº›</a:t>
            </a:fld>
            <a:endParaRPr lang="es-MX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4233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CDC1F-9619-4780-A009-6D5353CE0549}" type="datetime1">
              <a:rPr lang="es-MX" smtClean="0"/>
              <a:t>22/12/2023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F99094C-7720-4CB6-8383-228CB16FD6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4204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C7817-3D5A-4FA0-AC1F-DD30E42527B5}" type="datetime1">
              <a:rPr lang="es-MX" smtClean="0"/>
              <a:t>22/12/2023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094C-7720-4CB6-8383-228CB16FD6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2986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B24A0-5B78-4B10-B5C6-13034CA9917B}" type="datetime1">
              <a:rPr lang="es-MX" smtClean="0"/>
              <a:t>22/12/2023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094C-7720-4CB6-8383-228CB16FD6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5489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1332C-4010-4D61-95D6-1D1326F4343C}" type="datetime1">
              <a:rPr lang="es-MX" smtClean="0"/>
              <a:t>22/12/2023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094C-7720-4CB6-8383-228CB16FD6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40536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F37A0CE-4C15-487A-ACEA-263C581BEC27}" type="datetime1">
              <a:rPr lang="es-MX" smtClean="0"/>
              <a:t>22/12/2023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BF99094C-7720-4CB6-8383-228CB16FD6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4872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38AD-5CF1-4BCC-A96B-6A0AFCAD6FC3}" type="datetime1">
              <a:rPr lang="es-MX" smtClean="0"/>
              <a:t>22/12/2023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094C-7720-4CB6-8383-228CB16FD6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8613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8F8A9-2259-4FCE-B473-E86F4F6BCB4A}" type="datetime1">
              <a:rPr lang="es-MX" smtClean="0"/>
              <a:t>22/12/2023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BF99094C-7720-4CB6-8383-228CB16FD6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9624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CB6D-E63F-424E-95CC-9278B89110CA}" type="datetime1">
              <a:rPr lang="es-MX" smtClean="0"/>
              <a:t>22/12/2023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094C-7720-4CB6-8383-228CB16FD6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6632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FB6EE-E420-4C21-A57C-EE305CD2EF48}" type="datetime1">
              <a:rPr lang="es-MX" smtClean="0"/>
              <a:t>22/12/2023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094C-7720-4CB6-8383-228CB16FD6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11637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B5DF4-8D45-4C02-8055-FF7860CFAB65}" type="datetime1">
              <a:rPr lang="es-MX" smtClean="0"/>
              <a:t>22/12/2023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094C-7720-4CB6-8383-228CB16FD6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7583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479B-812C-4808-9DEA-10269CA9157B}" type="datetime1">
              <a:rPr lang="es-MX" smtClean="0"/>
              <a:t>22/12/2023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094C-7720-4CB6-8383-228CB16FD6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7552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8EDB3-A659-4F78-A2D3-C663EF99FCD5}" type="datetime1">
              <a:rPr lang="es-MX" smtClean="0"/>
              <a:t>22/12/2023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094C-7720-4CB6-8383-228CB16FD6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4773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14652-8415-472F-BE59-B751C5B93430}" type="datetime1">
              <a:rPr lang="es-MX" smtClean="0"/>
              <a:t>22/12/2023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094C-7720-4CB6-8383-228CB16FD6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1778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0C91C-EC0C-4DD9-A6C2-0AE75BAE5D41}" type="datetime1">
              <a:rPr lang="es-MX" smtClean="0"/>
              <a:t>22/12/2023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9094C-7720-4CB6-8383-228CB16FD6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39190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36745F-657C-1E94-3944-215A4AB8A2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Análisis de estabilidad del Péndulo de Kapitza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09EE00-DB9A-042F-AA08-CBB8E90EF1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2757" y="2742465"/>
            <a:ext cx="2728456" cy="1373070"/>
          </a:xfrm>
        </p:spPr>
        <p:txBody>
          <a:bodyPr>
            <a:normAutofit fontScale="70000" lnSpcReduction="20000"/>
          </a:bodyPr>
          <a:lstStyle/>
          <a:p>
            <a:r>
              <a:rPr lang="es-MX" dirty="0"/>
              <a:t>Juan Pablo Vera</a:t>
            </a:r>
          </a:p>
          <a:p>
            <a:r>
              <a:rPr lang="es-MX" dirty="0"/>
              <a:t>Profesor: Benjamín Herrmann</a:t>
            </a:r>
          </a:p>
          <a:p>
            <a:r>
              <a:rPr lang="es-MX" dirty="0"/>
              <a:t>Auxiliares: Diemen Delgado C.</a:t>
            </a:r>
          </a:p>
          <a:p>
            <a:r>
              <a:rPr lang="es-MX" dirty="0"/>
              <a:t>Nicolás Torres U.</a:t>
            </a:r>
          </a:p>
          <a:p>
            <a:r>
              <a:rPr lang="es-MX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6381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istograma&#10;&#10;Descripción generada automáticamente con confianza baja">
            <a:extLst>
              <a:ext uri="{FF2B5EF4-FFF2-40B4-BE49-F238E27FC236}">
                <a16:creationId xmlns:a16="http://schemas.microsoft.com/office/drawing/2014/main" id="{1BA8EE85-8068-3A74-F949-812FC3DF1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878" y="2336800"/>
            <a:ext cx="5303696" cy="395798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B9678B7-7BA8-6B4C-0CFA-102321FA9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12" y="2336800"/>
            <a:ext cx="5131119" cy="3957983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EA2D5C-90A4-3964-A67D-CF328015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Comparación: Diagramas de fases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1624545-5C8F-4C46-B895-BC81AF22D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094C-7720-4CB6-8383-228CB16FD640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2639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DF577EC-6EF3-10CA-5B52-C08635F4E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878" y="2317010"/>
            <a:ext cx="5303696" cy="39777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B1F03A6-852E-5AC3-5EAA-D0CD47063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11" y="2317011"/>
            <a:ext cx="5131119" cy="40008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EA2D5C-90A4-3964-A67D-CF328015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Comparación: Posiciones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472A32A-0AD6-1319-4828-672489F0A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094C-7720-4CB6-8383-228CB16FD640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051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Histograma&#10;&#10;Descripción generada automáticamente">
            <a:extLst>
              <a:ext uri="{FF2B5EF4-FFF2-40B4-BE49-F238E27FC236}">
                <a16:creationId xmlns:a16="http://schemas.microsoft.com/office/drawing/2014/main" id="{2EC33FAD-F9D3-D8D7-317B-6B4927AEF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878" y="2317011"/>
            <a:ext cx="5303696" cy="39777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6DB458F-36FB-DF84-F66D-C8BC2160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12" y="2317011"/>
            <a:ext cx="5205147" cy="397777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EA2D5C-90A4-3964-A67D-CF328015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Comparación: Velocidades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6CB5904-7087-9BF4-D7D2-38A7F245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094C-7720-4CB6-8383-228CB16FD640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5405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5F7064-F26B-1464-7AD7-E31669819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092649-43FF-E53F-07A8-DE6AA5E2E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/>
              <a:t>El sistema estudiado es un sistema dinámico simple con propiedades interesantes.</a:t>
            </a:r>
          </a:p>
          <a:p>
            <a:pPr algn="just"/>
            <a:r>
              <a:rPr lang="es-MX" dirty="0"/>
              <a:t>Aparece un nuevo punto de equilibrio estable a partir de una perturbación.</a:t>
            </a:r>
          </a:p>
          <a:p>
            <a:pPr algn="just"/>
            <a:r>
              <a:rPr lang="es-MX" dirty="0"/>
              <a:t>El comportamiento es sensible frente a variaciones de la perturbación.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014CBD3-734A-BE7E-7FFF-0AB86D06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094C-7720-4CB6-8383-228CB16FD640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2869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36745F-657C-1E94-3944-215A4AB8A2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Análisis de estabilidad del Péndulo de Kapitza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09EE00-DB9A-042F-AA08-CBB8E90EF1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2757" y="2742465"/>
            <a:ext cx="2728456" cy="1373070"/>
          </a:xfrm>
        </p:spPr>
        <p:txBody>
          <a:bodyPr>
            <a:normAutofit fontScale="70000" lnSpcReduction="20000"/>
          </a:bodyPr>
          <a:lstStyle/>
          <a:p>
            <a:r>
              <a:rPr lang="es-MX" dirty="0"/>
              <a:t>Juan Pablo Vera</a:t>
            </a:r>
          </a:p>
          <a:p>
            <a:r>
              <a:rPr lang="es-MX" dirty="0"/>
              <a:t>Profesor: Benjamín Herrmann</a:t>
            </a:r>
          </a:p>
          <a:p>
            <a:r>
              <a:rPr lang="es-MX" dirty="0"/>
              <a:t>Auxiliares: Diemen Delgado C.</a:t>
            </a:r>
          </a:p>
          <a:p>
            <a:r>
              <a:rPr lang="es-MX" dirty="0"/>
              <a:t>Nicolás Torres U.</a:t>
            </a:r>
          </a:p>
          <a:p>
            <a:r>
              <a:rPr lang="es-MX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888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96AD0A-BC37-D4C5-2E7B-81A7CB21F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Problema original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EC44A77-F3A1-BC61-B8C1-2F1D4DAC9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321" y="2139853"/>
            <a:ext cx="2539795" cy="4078536"/>
          </a:xfrm>
        </p:spPr>
      </p:pic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5679B26-E89C-85FB-7304-DD91C8BBD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766" y="2282694"/>
            <a:ext cx="5500467" cy="41253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1E8BB23-0F64-EE5D-C97D-1C7E0F260034}"/>
              </a:ext>
            </a:extLst>
          </p:cNvPr>
          <p:cNvSpPr txBox="1"/>
          <p:nvPr/>
        </p:nvSpPr>
        <p:spPr>
          <a:xfrm>
            <a:off x="8971884" y="2139853"/>
            <a:ext cx="30419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dirty="0"/>
              <a:t>Péndulo de largo variable, de forma sinusoidal.</a:t>
            </a:r>
          </a:p>
          <a:p>
            <a:pPr algn="just"/>
            <a:endParaRPr lang="es-MX" sz="2400" dirty="0"/>
          </a:p>
          <a:p>
            <a:pPr algn="just"/>
            <a:r>
              <a:rPr lang="es-MX" sz="2400" dirty="0"/>
              <a:t>El punto de equilibrio cambia.</a:t>
            </a:r>
          </a:p>
          <a:p>
            <a:pPr algn="just"/>
            <a:endParaRPr lang="es-MX" sz="2400" dirty="0"/>
          </a:p>
          <a:p>
            <a:pPr algn="just"/>
            <a:r>
              <a:rPr lang="es-MX" sz="2400" dirty="0"/>
              <a:t>Ejemplo ilustrativo.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B43A5A9-0E3E-52DB-72C5-534F4AADC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094C-7720-4CB6-8383-228CB16FD640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814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51226F-2D03-976A-A41D-02728E9B0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Complejidad: el comportamiento es caótico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00EA2E9-1CC9-7317-F71C-A00060B2B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11" y="2151680"/>
            <a:ext cx="5449060" cy="42487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DC892E1-E247-F3A2-032C-99F19BE85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51680"/>
            <a:ext cx="5580185" cy="4264375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38B41B9-5657-7BA7-216E-9F1C2AD6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094C-7720-4CB6-8383-228CB16FD640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5209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2AA128-3882-0663-197F-3E546A7FD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Modelamiento matemático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58A9B9-1144-ACBA-CC70-01C1329ED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97413"/>
            <a:ext cx="6325390" cy="3599316"/>
          </a:xfrm>
        </p:spPr>
        <p:txBody>
          <a:bodyPr/>
          <a:lstStyle/>
          <a:p>
            <a:r>
              <a:rPr lang="es-MX" dirty="0"/>
              <a:t>Ecuación de movimiento linealizada: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83F2435-8346-782B-81F7-E677F87A5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63" y="2722761"/>
            <a:ext cx="2930962" cy="552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243B1F65-9213-E5BA-FAD1-55CE6A62C79B}"/>
                  </a:ext>
                </a:extLst>
              </p:cNvPr>
              <p:cNvSpPr txBox="1"/>
              <p:nvPr/>
            </p:nvSpPr>
            <p:spPr>
              <a:xfrm>
                <a:off x="6958359" y="2197413"/>
                <a:ext cx="455332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MX" sz="2400" dirty="0"/>
                  <a:t>A la ecuación de movimiento homogénea del péndulo se le añade el forzamiento, equivalente al largo variable.</a:t>
                </a:r>
              </a:p>
              <a:p>
                <a:pPr algn="just"/>
                <a:endParaRPr lang="es-MX" sz="2400" dirty="0"/>
              </a:p>
              <a:p>
                <a:pPr algn="just"/>
                <a:r>
                  <a:rPr lang="es-MX" sz="2400" dirty="0"/>
                  <a:t>Hay dos puntos de equilibrio: </a:t>
                </a:r>
                <a14:m>
                  <m:oMath xmlns:m="http://schemas.openxmlformats.org/officeDocument/2006/math"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s-MX" sz="2400" dirty="0"/>
                  <a:t>.</a:t>
                </a:r>
              </a:p>
              <a:p>
                <a:pPr algn="just"/>
                <a:endParaRPr lang="es-MX" sz="2400" dirty="0"/>
              </a:p>
              <a:p>
                <a:pPr algn="just"/>
                <a:r>
                  <a:rPr lang="es-MX" sz="2400" dirty="0"/>
                  <a:t>Sin embargo, existe una ecuación equivalente más estudiada.</a:t>
                </a: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243B1F65-9213-E5BA-FAD1-55CE6A62C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359" y="2197413"/>
                <a:ext cx="4553320" cy="4154984"/>
              </a:xfrm>
              <a:prstGeom prst="rect">
                <a:avLst/>
              </a:prstGeom>
              <a:blipFill>
                <a:blip r:embed="rId3"/>
                <a:stretch>
                  <a:fillRect l="-2008" t="-1173" r="-2142" b="-234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D3C3D310-1B95-716C-7353-0E3FCFB29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3" y="3582544"/>
            <a:ext cx="2609524" cy="2457143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5B243E0-4259-5940-9677-053052015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094C-7720-4CB6-8383-228CB16FD640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2217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2AA128-3882-0663-197F-3E546A7FD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Modelamiento matemático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58A9B9-1144-ACBA-CC70-01C1329ED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05190"/>
            <a:ext cx="6325390" cy="3599316"/>
          </a:xfrm>
        </p:spPr>
        <p:txBody>
          <a:bodyPr/>
          <a:lstStyle/>
          <a:p>
            <a:r>
              <a:rPr lang="es-MX" dirty="0"/>
              <a:t>Cambios de variable: </a:t>
            </a:r>
          </a:p>
          <a:p>
            <a:endParaRPr lang="es-MX" dirty="0"/>
          </a:p>
          <a:p>
            <a:r>
              <a:rPr lang="es-MX" dirty="0"/>
              <a:t>Ecuación de Mathieu: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FDAB1A7-FEF3-7B62-BE46-3A601D227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62" y="3429000"/>
            <a:ext cx="3990613" cy="452062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243B1F65-9213-E5BA-FAD1-55CE6A62C79B}"/>
              </a:ext>
            </a:extLst>
          </p:cNvPr>
          <p:cNvSpPr txBox="1"/>
          <p:nvPr/>
        </p:nvSpPr>
        <p:spPr>
          <a:xfrm>
            <a:off x="7005712" y="2264898"/>
            <a:ext cx="45533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dirty="0"/>
              <a:t>La ecuación más general estudiada corresponde a la ecuación de Mathieu.</a:t>
            </a:r>
          </a:p>
          <a:p>
            <a:pPr algn="just"/>
            <a:endParaRPr lang="es-MX" sz="2400" dirty="0"/>
          </a:p>
          <a:p>
            <a:pPr algn="just"/>
            <a:r>
              <a:rPr lang="es-MX" sz="2400" dirty="0"/>
              <a:t>Se introducen los cambios de variables, para estudiar el comportamiento respecto a la nueva posición de equilibrio.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63945D-4F7F-3853-1AB2-918C424CE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262" y="2522129"/>
            <a:ext cx="4334480" cy="409632"/>
          </a:xfrm>
          <a:prstGeom prst="rect">
            <a:avLst/>
          </a:prstGeom>
        </p:spPr>
      </p:pic>
      <p:pic>
        <p:nvPicPr>
          <p:cNvPr id="11" name="Imagen 10" descr="Diagrama, Esquemático&#10;&#10;Descripción generada automáticamente">
            <a:extLst>
              <a:ext uri="{FF2B5EF4-FFF2-40B4-BE49-F238E27FC236}">
                <a16:creationId xmlns:a16="http://schemas.microsoft.com/office/drawing/2014/main" id="{81853387-C6EA-6197-B146-F41B7D163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2" y="3973058"/>
            <a:ext cx="2609524" cy="2495238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ED4775-B0FA-FB38-C6E9-DE7C000A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094C-7720-4CB6-8383-228CB16FD640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70068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2668EA-E3D7-5EBF-967A-3930CCF01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Análisis de </a:t>
            </a:r>
            <a:r>
              <a:rPr lang="es-MX" dirty="0" err="1"/>
              <a:t>Floquet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741766B-71A8-C965-EC13-59483A9263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2" y="2336873"/>
                <a:ext cx="6677082" cy="3599316"/>
              </a:xfrm>
            </p:spPr>
            <p:txBody>
              <a:bodyPr/>
              <a:lstStyle/>
              <a:p>
                <a:r>
                  <a:rPr lang="es-MX" dirty="0"/>
                  <a:t>El sistema se reescribe de la forma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s-MX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0" i="1" dirty="0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endParaRPr lang="es-MX" dirty="0"/>
              </a:p>
              <a:p>
                <a:endParaRPr lang="es-MX" dirty="0"/>
              </a:p>
              <a:p>
                <a:endParaRPr lang="es-MX" dirty="0"/>
              </a:p>
              <a:p>
                <a:endParaRPr lang="es-MX" dirty="0"/>
              </a:p>
              <a:p>
                <a:endParaRPr lang="es-MX" dirty="0"/>
              </a:p>
              <a:p>
                <a:pPr algn="just"/>
                <a:r>
                  <a:rPr lang="es-MX" dirty="0"/>
                  <a:t>Se forma una matriz X(t) con las soluciones. Para esto se realiza una integración numérica barriendo parámetros a y q.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741766B-71A8-C965-EC13-59483A926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2" y="2336873"/>
                <a:ext cx="6677082" cy="3599316"/>
              </a:xfrm>
              <a:blipFill>
                <a:blip r:embed="rId2"/>
                <a:stretch>
                  <a:fillRect l="-1279" t="-2369" r="-137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097AA62E-BDD0-F777-DBCD-30567B18B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11" y="2946055"/>
            <a:ext cx="3942857" cy="1190476"/>
          </a:xfrm>
          <a:prstGeom prst="rect">
            <a:avLst/>
          </a:prstGeom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46649F52-1082-DB87-6C53-FD92C1C3C2F1}"/>
              </a:ext>
            </a:extLst>
          </p:cNvPr>
          <p:cNvSpPr txBox="1">
            <a:spLocks/>
          </p:cNvSpPr>
          <p:nvPr/>
        </p:nvSpPr>
        <p:spPr>
          <a:xfrm>
            <a:off x="7513983" y="2336873"/>
            <a:ext cx="465034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El sistema es no autónomo, lo que motiva un nuevo tipo de análisis.</a:t>
            </a:r>
          </a:p>
          <a:p>
            <a:pPr marL="0" indent="0">
              <a:buNone/>
            </a:pPr>
            <a:endParaRPr lang="es-MX" dirty="0"/>
          </a:p>
          <a:p>
            <a:r>
              <a:rPr lang="es-MX" dirty="0"/>
              <a:t>La matriz A </a:t>
            </a:r>
            <a:r>
              <a:rPr lang="es-MX"/>
              <a:t>es periódica.</a:t>
            </a: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AC83B35-5006-A80A-0B8B-22ED9AE1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094C-7720-4CB6-8383-228CB16FD640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3354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33F832-1EFB-7148-EC87-A3C9E2BF7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BF5AD421-D196-89BB-D379-9CF579ECDD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s-MX" dirty="0"/>
                  <a:t>Se construye la matriz de monodromía de la forma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p>
                      <m:sSup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s-MX" b="0" dirty="0"/>
                  <a:t>. Viene de la relación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MX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MX" b="0" dirty="0"/>
              </a:p>
              <a:p>
                <a:pPr algn="just"/>
                <a:r>
                  <a:rPr lang="es-MX" dirty="0"/>
                  <a:t>En este caso, se toma X(t) como la amplitud, y se compara la amplitud final tras un período de oscilación del forzamiento con la amplitud inicial.</a:t>
                </a:r>
              </a:p>
              <a:p>
                <a:pPr marL="0" indent="0">
                  <a:buNone/>
                </a:pPr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BF5AD421-D196-89BB-D379-9CF579ECDD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8" t="-2369" r="-95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71E59C2-EE29-9239-1A7E-14C6FAA54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094C-7720-4CB6-8383-228CB16FD640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8244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48C99D-5189-4F9C-AA20-416348616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Diagrama de estabilidad</a:t>
            </a:r>
          </a:p>
        </p:txBody>
      </p:sp>
      <p:pic>
        <p:nvPicPr>
          <p:cNvPr id="11" name="Marcador de contenido 10" descr="Gráfico&#10;&#10;Descripción generada automáticamente">
            <a:extLst>
              <a:ext uri="{FF2B5EF4-FFF2-40B4-BE49-F238E27FC236}">
                <a16:creationId xmlns:a16="http://schemas.microsoft.com/office/drawing/2014/main" id="{190A0F2E-D528-BD23-C075-9CCA4CB35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2252947"/>
            <a:ext cx="4470299" cy="3352724"/>
          </a:xfrm>
        </p:spPr>
      </p:pic>
      <p:pic>
        <p:nvPicPr>
          <p:cNvPr id="15" name="Imagen 14" descr="Gráfico&#10;&#10;Descripción generada automáticamente">
            <a:extLst>
              <a:ext uri="{FF2B5EF4-FFF2-40B4-BE49-F238E27FC236}">
                <a16:creationId xmlns:a16="http://schemas.microsoft.com/office/drawing/2014/main" id="{045063A3-F46E-4875-65C0-EA1F802A3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876" y="2252947"/>
            <a:ext cx="4470299" cy="3352724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3D415957-86DF-A0E0-F4EF-33AC6CB766D7}"/>
              </a:ext>
            </a:extLst>
          </p:cNvPr>
          <p:cNvSpPr txBox="1"/>
          <p:nvPr/>
        </p:nvSpPr>
        <p:spPr>
          <a:xfrm>
            <a:off x="9532193" y="2252947"/>
            <a:ext cx="26598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Las zonas sombreadas corresponden a comportamiento estable.</a:t>
            </a:r>
          </a:p>
          <a:p>
            <a:endParaRPr lang="es-MX" sz="2400" dirty="0"/>
          </a:p>
          <a:p>
            <a:r>
              <a:rPr lang="es-MX" sz="2400" dirty="0"/>
              <a:t>Los puntos rojos son zonas que se compararán.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7CE3E1F-BF60-921D-41B4-94E3E32A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094C-7720-4CB6-8383-228CB16FD640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27833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EA2D5C-90A4-3964-A67D-CF328015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Comparación: Animaciones</a:t>
            </a:r>
          </a:p>
        </p:txBody>
      </p:sp>
      <p:pic>
        <p:nvPicPr>
          <p:cNvPr id="5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96012C5-3B7E-3E0E-8D05-A2FBA9F53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66" y="2336800"/>
            <a:ext cx="5103665" cy="3827749"/>
          </a:xfrm>
        </p:spPr>
      </p:pic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EF28E2A3-AFA4-BCF6-F3E8-6DE81B202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894" y="2336800"/>
            <a:ext cx="5103665" cy="3827749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3C0BB0E-7D8F-313B-2E31-2279C69F1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9094C-7720-4CB6-8383-228CB16FD640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98352323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í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Berlín</Template>
  <TotalTime>1131</TotalTime>
  <Words>369</Words>
  <Application>Microsoft Office PowerPoint</Application>
  <PresentationFormat>Panorámica</PresentationFormat>
  <Paragraphs>71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 Math</vt:lpstr>
      <vt:lpstr>Trebuchet MS</vt:lpstr>
      <vt:lpstr>Berlín</vt:lpstr>
      <vt:lpstr>Análisis de estabilidad del Péndulo de Kapitza</vt:lpstr>
      <vt:lpstr>Problema original</vt:lpstr>
      <vt:lpstr>Complejidad: el comportamiento es caótico</vt:lpstr>
      <vt:lpstr>Modelamiento matemático</vt:lpstr>
      <vt:lpstr>Modelamiento matemático</vt:lpstr>
      <vt:lpstr>Análisis de Floquet</vt:lpstr>
      <vt:lpstr>Presentación de PowerPoint</vt:lpstr>
      <vt:lpstr>Diagrama de estabilidad</vt:lpstr>
      <vt:lpstr>Comparación: Animaciones</vt:lpstr>
      <vt:lpstr>Comparación: Diagramas de fases</vt:lpstr>
      <vt:lpstr>Comparación: Posiciones</vt:lpstr>
      <vt:lpstr>Comparación: Velocidades</vt:lpstr>
      <vt:lpstr>Conclusiones</vt:lpstr>
      <vt:lpstr>Análisis de estabilidad del Péndulo de Kapitza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 estabilidad de Péndulo de Kapitza</dc:title>
  <dc:creator>Juan Pablo Vera Guerra (juanvera)</dc:creator>
  <cp:lastModifiedBy>Juan Pablo Vera Guerra (juanvera)</cp:lastModifiedBy>
  <cp:revision>14</cp:revision>
  <dcterms:created xsi:type="dcterms:W3CDTF">2023-11-23T15:38:45Z</dcterms:created>
  <dcterms:modified xsi:type="dcterms:W3CDTF">2023-12-22T14:00:33Z</dcterms:modified>
</cp:coreProperties>
</file>